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3" r:id="rId1"/>
  </p:sldMasterIdLst>
  <p:handoutMasterIdLst>
    <p:handoutMasterId r:id="rId10"/>
  </p:handoutMasterIdLst>
  <p:sldIdLst>
    <p:sldId id="256" r:id="rId2"/>
    <p:sldId id="262" r:id="rId3"/>
    <p:sldId id="257" r:id="rId4"/>
    <p:sldId id="258" r:id="rId5"/>
    <p:sldId id="259" r:id="rId6"/>
    <p:sldId id="261" r:id="rId7"/>
    <p:sldId id="260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4" d="100"/>
          <a:sy n="114" d="100"/>
        </p:scale>
        <p:origin x="-14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handoutMaster" Target="handoutMasters/handoutMaster1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6D39AF-78C9-3A45-9A84-DDC2108BD6EA}" type="doc">
      <dgm:prSet loTypeId="urn:microsoft.com/office/officeart/2005/8/layout/radial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3E715A-754A-134F-9AB5-8EE3E8724079}">
      <dgm:prSet phldrT="[Text]"/>
      <dgm:spPr/>
      <dgm:t>
        <a:bodyPr/>
        <a:lstStyle/>
        <a:p>
          <a:r>
            <a:rPr lang="en-US" dirty="0" smtClean="0"/>
            <a:t>Creative</a:t>
          </a:r>
        </a:p>
        <a:p>
          <a:r>
            <a:rPr lang="en-US" dirty="0" smtClean="0"/>
            <a:t>Research </a:t>
          </a:r>
          <a:endParaRPr lang="en-US" dirty="0"/>
        </a:p>
      </dgm:t>
    </dgm:pt>
    <dgm:pt modelId="{EBDDA684-4925-F648-96E2-CE5CAFE3D4E4}" type="parTrans" cxnId="{8C879452-B547-9448-92A4-4EC3659B5962}">
      <dgm:prSet/>
      <dgm:spPr/>
      <dgm:t>
        <a:bodyPr/>
        <a:lstStyle/>
        <a:p>
          <a:endParaRPr lang="en-US"/>
        </a:p>
      </dgm:t>
    </dgm:pt>
    <dgm:pt modelId="{65D62A26-8674-8E4D-92C0-0236F330DDAA}" type="sibTrans" cxnId="{8C879452-B547-9448-92A4-4EC3659B5962}">
      <dgm:prSet/>
      <dgm:spPr/>
      <dgm:t>
        <a:bodyPr/>
        <a:lstStyle/>
        <a:p>
          <a:endParaRPr lang="en-US"/>
        </a:p>
      </dgm:t>
    </dgm:pt>
    <dgm:pt modelId="{CBDCE20C-D95E-8A47-A2D6-63D27D34860B}">
      <dgm:prSet phldrT="[Text]"/>
      <dgm:spPr/>
      <dgm:t>
        <a:bodyPr/>
        <a:lstStyle/>
        <a:p>
          <a:r>
            <a:rPr lang="en-US" dirty="0" smtClean="0"/>
            <a:t>Student Interests</a:t>
          </a:r>
          <a:endParaRPr lang="en-US" dirty="0"/>
        </a:p>
      </dgm:t>
    </dgm:pt>
    <dgm:pt modelId="{05FCEE72-E0C6-AC47-87B6-A44510279D46}" type="parTrans" cxnId="{B794FF5A-3714-6E44-B5E2-F328688A1D80}">
      <dgm:prSet/>
      <dgm:spPr/>
      <dgm:t>
        <a:bodyPr/>
        <a:lstStyle/>
        <a:p>
          <a:endParaRPr lang="en-US"/>
        </a:p>
      </dgm:t>
    </dgm:pt>
    <dgm:pt modelId="{98458A18-0F96-5B4A-B28B-746E9A023CAC}" type="sibTrans" cxnId="{B794FF5A-3714-6E44-B5E2-F328688A1D80}">
      <dgm:prSet/>
      <dgm:spPr/>
      <dgm:t>
        <a:bodyPr/>
        <a:lstStyle/>
        <a:p>
          <a:endParaRPr lang="en-US"/>
        </a:p>
      </dgm:t>
    </dgm:pt>
    <dgm:pt modelId="{5BCBC027-9387-544D-9092-A1FA22E248B2}">
      <dgm:prSet phldrT="[Text]"/>
      <dgm:spPr/>
      <dgm:t>
        <a:bodyPr/>
        <a:lstStyle/>
        <a:p>
          <a:r>
            <a:rPr lang="en-US" dirty="0" smtClean="0"/>
            <a:t>Professors</a:t>
          </a:r>
        </a:p>
        <a:p>
          <a:r>
            <a:rPr lang="en-US" dirty="0" smtClean="0"/>
            <a:t>Interests</a:t>
          </a:r>
          <a:endParaRPr lang="en-US" dirty="0"/>
        </a:p>
      </dgm:t>
    </dgm:pt>
    <dgm:pt modelId="{7A4DF94C-B5F3-4F42-BAC7-2EE3226F80F9}" type="parTrans" cxnId="{A7F8FF29-C04C-5747-A566-D62B1FB71339}">
      <dgm:prSet/>
      <dgm:spPr/>
      <dgm:t>
        <a:bodyPr/>
        <a:lstStyle/>
        <a:p>
          <a:endParaRPr lang="en-US"/>
        </a:p>
      </dgm:t>
    </dgm:pt>
    <dgm:pt modelId="{D3C6EABB-AA10-7745-9F76-97ACCD4242EE}" type="sibTrans" cxnId="{A7F8FF29-C04C-5747-A566-D62B1FB71339}">
      <dgm:prSet/>
      <dgm:spPr/>
      <dgm:t>
        <a:bodyPr/>
        <a:lstStyle/>
        <a:p>
          <a:endParaRPr lang="en-US"/>
        </a:p>
      </dgm:t>
    </dgm:pt>
    <dgm:pt modelId="{927C4B93-23B6-294E-B9AA-7063CDD0834B}" type="pres">
      <dgm:prSet presAssocID="{BA6D39AF-78C9-3A45-9A84-DDC2108BD6EA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07B94D-CB97-5C45-B574-6BAB483A4A77}" type="pres">
      <dgm:prSet presAssocID="{163E715A-754A-134F-9AB5-8EE3E8724079}" presName="centerShape" presStyleLbl="node0" presStyleIdx="0" presStyleCnt="1"/>
      <dgm:spPr/>
      <dgm:t>
        <a:bodyPr/>
        <a:lstStyle/>
        <a:p>
          <a:endParaRPr lang="en-US"/>
        </a:p>
      </dgm:t>
    </dgm:pt>
    <dgm:pt modelId="{B0633956-DBCD-6942-A50E-064EFDF0A0B4}" type="pres">
      <dgm:prSet presAssocID="{05FCEE72-E0C6-AC47-87B6-A44510279D46}" presName="parTrans" presStyleLbl="bgSibTrans2D1" presStyleIdx="0" presStyleCnt="2"/>
      <dgm:spPr/>
      <dgm:t>
        <a:bodyPr/>
        <a:lstStyle/>
        <a:p>
          <a:endParaRPr lang="en-US"/>
        </a:p>
      </dgm:t>
    </dgm:pt>
    <dgm:pt modelId="{52FC4B58-8D91-9542-B4F8-4B7912CC6800}" type="pres">
      <dgm:prSet presAssocID="{CBDCE20C-D95E-8A47-A2D6-63D27D34860B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AE223F-0FD9-1D41-8129-38CCC2CB9DBF}" type="pres">
      <dgm:prSet presAssocID="{7A4DF94C-B5F3-4F42-BAC7-2EE3226F80F9}" presName="parTrans" presStyleLbl="bgSibTrans2D1" presStyleIdx="1" presStyleCnt="2"/>
      <dgm:spPr/>
      <dgm:t>
        <a:bodyPr/>
        <a:lstStyle/>
        <a:p>
          <a:endParaRPr lang="en-US"/>
        </a:p>
      </dgm:t>
    </dgm:pt>
    <dgm:pt modelId="{CDD0C77B-B1E9-8B4E-959A-6099078121DD}" type="pres">
      <dgm:prSet presAssocID="{5BCBC027-9387-544D-9092-A1FA22E248B2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DB0A8F0-EC91-E141-AE57-976B888E0D3B}" type="presOf" srcId="{5BCBC027-9387-544D-9092-A1FA22E248B2}" destId="{CDD0C77B-B1E9-8B4E-959A-6099078121DD}" srcOrd="0" destOrd="0" presId="urn:microsoft.com/office/officeart/2005/8/layout/radial4"/>
    <dgm:cxn modelId="{EDBA3877-FEED-D244-950B-804628660930}" type="presOf" srcId="{7A4DF94C-B5F3-4F42-BAC7-2EE3226F80F9}" destId="{A6AE223F-0FD9-1D41-8129-38CCC2CB9DBF}" srcOrd="0" destOrd="0" presId="urn:microsoft.com/office/officeart/2005/8/layout/radial4"/>
    <dgm:cxn modelId="{8C879452-B547-9448-92A4-4EC3659B5962}" srcId="{BA6D39AF-78C9-3A45-9A84-DDC2108BD6EA}" destId="{163E715A-754A-134F-9AB5-8EE3E8724079}" srcOrd="0" destOrd="0" parTransId="{EBDDA684-4925-F648-96E2-CE5CAFE3D4E4}" sibTransId="{65D62A26-8674-8E4D-92C0-0236F330DDAA}"/>
    <dgm:cxn modelId="{25E2CFDD-540E-2A40-B391-A39436603918}" type="presOf" srcId="{163E715A-754A-134F-9AB5-8EE3E8724079}" destId="{5307B94D-CB97-5C45-B574-6BAB483A4A77}" srcOrd="0" destOrd="0" presId="urn:microsoft.com/office/officeart/2005/8/layout/radial4"/>
    <dgm:cxn modelId="{A7F8FF29-C04C-5747-A566-D62B1FB71339}" srcId="{163E715A-754A-134F-9AB5-8EE3E8724079}" destId="{5BCBC027-9387-544D-9092-A1FA22E248B2}" srcOrd="1" destOrd="0" parTransId="{7A4DF94C-B5F3-4F42-BAC7-2EE3226F80F9}" sibTransId="{D3C6EABB-AA10-7745-9F76-97ACCD4242EE}"/>
    <dgm:cxn modelId="{AC162C0F-B91E-314D-897E-DF20CBB8CCAE}" type="presOf" srcId="{BA6D39AF-78C9-3A45-9A84-DDC2108BD6EA}" destId="{927C4B93-23B6-294E-B9AA-7063CDD0834B}" srcOrd="0" destOrd="0" presId="urn:microsoft.com/office/officeart/2005/8/layout/radial4"/>
    <dgm:cxn modelId="{FF0D1B04-905F-814D-BCF2-7CC542394486}" type="presOf" srcId="{CBDCE20C-D95E-8A47-A2D6-63D27D34860B}" destId="{52FC4B58-8D91-9542-B4F8-4B7912CC6800}" srcOrd="0" destOrd="0" presId="urn:microsoft.com/office/officeart/2005/8/layout/radial4"/>
    <dgm:cxn modelId="{2DC7A633-BA59-7C45-89E3-175D52340A38}" type="presOf" srcId="{05FCEE72-E0C6-AC47-87B6-A44510279D46}" destId="{B0633956-DBCD-6942-A50E-064EFDF0A0B4}" srcOrd="0" destOrd="0" presId="urn:microsoft.com/office/officeart/2005/8/layout/radial4"/>
    <dgm:cxn modelId="{B794FF5A-3714-6E44-B5E2-F328688A1D80}" srcId="{163E715A-754A-134F-9AB5-8EE3E8724079}" destId="{CBDCE20C-D95E-8A47-A2D6-63D27D34860B}" srcOrd="0" destOrd="0" parTransId="{05FCEE72-E0C6-AC47-87B6-A44510279D46}" sibTransId="{98458A18-0F96-5B4A-B28B-746E9A023CAC}"/>
    <dgm:cxn modelId="{5DA3663B-A143-5542-ACA4-B12E412C486C}" type="presParOf" srcId="{927C4B93-23B6-294E-B9AA-7063CDD0834B}" destId="{5307B94D-CB97-5C45-B574-6BAB483A4A77}" srcOrd="0" destOrd="0" presId="urn:microsoft.com/office/officeart/2005/8/layout/radial4"/>
    <dgm:cxn modelId="{AA0F0B8C-E9D8-2241-9A37-59BCC1386D47}" type="presParOf" srcId="{927C4B93-23B6-294E-B9AA-7063CDD0834B}" destId="{B0633956-DBCD-6942-A50E-064EFDF0A0B4}" srcOrd="1" destOrd="0" presId="urn:microsoft.com/office/officeart/2005/8/layout/radial4"/>
    <dgm:cxn modelId="{4A0501AD-173E-8A40-8370-F4A15B880667}" type="presParOf" srcId="{927C4B93-23B6-294E-B9AA-7063CDD0834B}" destId="{52FC4B58-8D91-9542-B4F8-4B7912CC6800}" srcOrd="2" destOrd="0" presId="urn:microsoft.com/office/officeart/2005/8/layout/radial4"/>
    <dgm:cxn modelId="{5137DCAA-5FA4-5A4E-822F-425BFD697941}" type="presParOf" srcId="{927C4B93-23B6-294E-B9AA-7063CDD0834B}" destId="{A6AE223F-0FD9-1D41-8129-38CCC2CB9DBF}" srcOrd="3" destOrd="0" presId="urn:microsoft.com/office/officeart/2005/8/layout/radial4"/>
    <dgm:cxn modelId="{1EE98E81-446B-6643-8A07-C4C0EC572DD2}" type="presParOf" srcId="{927C4B93-23B6-294E-B9AA-7063CDD0834B}" destId="{CDD0C77B-B1E9-8B4E-959A-6099078121DD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07B94D-CB97-5C45-B574-6BAB483A4A77}">
      <dsp:nvSpPr>
        <dsp:cNvPr id="0" name=""/>
        <dsp:cNvSpPr/>
      </dsp:nvSpPr>
      <dsp:spPr>
        <a:xfrm>
          <a:off x="2513491" y="1567808"/>
          <a:ext cx="2318380" cy="2318380"/>
        </a:xfrm>
        <a:prstGeom prst="ellipse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atMod val="135000"/>
                <a:lumMod val="80000"/>
              </a:schemeClr>
              <a:schemeClr val="accent1">
                <a:hueOff val="0"/>
                <a:satOff val="0"/>
                <a:lumOff val="0"/>
                <a:alphaOff val="0"/>
                <a:satMod val="250000"/>
                <a:lumMod val="150000"/>
              </a:schemeClr>
            </a:duotone>
          </a:blip>
          <a:stretch/>
        </a:blipFill>
        <a:ln>
          <a:noFill/>
        </a:ln>
        <a:effectLst>
          <a:outerShdw blurRad="63500" sx="101000" sy="101000" algn="ctr" rotWithShape="0">
            <a:srgbClr val="000000">
              <a:alpha val="40000"/>
            </a:srgbClr>
          </a:outerShdw>
        </a:effectLst>
        <a:scene3d>
          <a:camera prst="perspectiveFront" fov="3000000"/>
          <a:lightRig rig="threePt" dir="tl"/>
        </a:scene3d>
        <a:sp3d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Creative</a:t>
          </a:r>
        </a:p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Research </a:t>
          </a:r>
          <a:endParaRPr lang="en-US" sz="3200" kern="1200" dirty="0"/>
        </a:p>
      </dsp:txBody>
      <dsp:txXfrm>
        <a:off x="2853010" y="1907327"/>
        <a:ext cx="1639342" cy="1639342"/>
      </dsp:txXfrm>
    </dsp:sp>
    <dsp:sp modelId="{B0633956-DBCD-6942-A50E-064EFDF0A0B4}">
      <dsp:nvSpPr>
        <dsp:cNvPr id="0" name=""/>
        <dsp:cNvSpPr/>
      </dsp:nvSpPr>
      <dsp:spPr>
        <a:xfrm rot="12900000">
          <a:off x="932461" y="1132822"/>
          <a:ext cx="1870633" cy="660738"/>
        </a:xfrm>
        <a:prstGeom prst="lef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atMod val="135000"/>
                <a:lumMod val="8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satMod val="250000"/>
                <a:lumMod val="150000"/>
              </a:schemeClr>
            </a:duotone>
          </a:blip>
          <a:stretch/>
        </a:blipFill>
        <a:ln>
          <a:noFill/>
        </a:ln>
        <a:effectLst>
          <a:outerShdw blurRad="63500" sx="101000" sy="101000" algn="ctr" rotWithShape="0">
            <a:srgbClr val="000000">
              <a:alpha val="40000"/>
            </a:srgbClr>
          </a:outerShdw>
        </a:effectLst>
        <a:scene3d>
          <a:camera prst="perspectiveFront" fov="3000000"/>
          <a:lightRig rig="threePt" dir="tl"/>
        </a:scene3d>
        <a:sp3d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2FC4B58-8D91-9542-B4F8-4B7912CC6800}">
      <dsp:nvSpPr>
        <dsp:cNvPr id="0" name=""/>
        <dsp:cNvSpPr/>
      </dsp:nvSpPr>
      <dsp:spPr>
        <a:xfrm>
          <a:off x="380" y="45731"/>
          <a:ext cx="2202461" cy="176196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atMod val="135000"/>
                <a:lumMod val="80000"/>
              </a:schemeClr>
              <a:schemeClr val="accent1">
                <a:hueOff val="0"/>
                <a:satOff val="0"/>
                <a:lumOff val="0"/>
                <a:alphaOff val="0"/>
                <a:satMod val="250000"/>
                <a:lumMod val="150000"/>
              </a:schemeClr>
            </a:duotone>
          </a:blip>
          <a:stretch/>
        </a:blipFill>
        <a:ln>
          <a:noFill/>
        </a:ln>
        <a:effectLst>
          <a:outerShdw blurRad="63500" sx="101000" sy="101000" algn="ctr" rotWithShape="0">
            <a:srgbClr val="000000">
              <a:alpha val="40000"/>
            </a:srgbClr>
          </a:outerShdw>
        </a:effectLst>
        <a:scene3d>
          <a:camera prst="perspectiveFront" fov="3000000"/>
          <a:lightRig rig="threePt" dir="tl"/>
        </a:scene3d>
        <a:sp3d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675" tIns="66675" rIns="66675" bIns="6667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Student Interests</a:t>
          </a:r>
          <a:endParaRPr lang="en-US" sz="3500" kern="1200" dirty="0"/>
        </a:p>
      </dsp:txBody>
      <dsp:txXfrm>
        <a:off x="51986" y="97337"/>
        <a:ext cx="2099249" cy="1658756"/>
      </dsp:txXfrm>
    </dsp:sp>
    <dsp:sp modelId="{A6AE223F-0FD9-1D41-8129-38CCC2CB9DBF}">
      <dsp:nvSpPr>
        <dsp:cNvPr id="0" name=""/>
        <dsp:cNvSpPr/>
      </dsp:nvSpPr>
      <dsp:spPr>
        <a:xfrm rot="19500000">
          <a:off x="4542267" y="1132822"/>
          <a:ext cx="1870633" cy="660738"/>
        </a:xfrm>
        <a:prstGeom prst="lef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atMod val="135000"/>
                <a:lumMod val="8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satMod val="250000"/>
                <a:lumMod val="150000"/>
              </a:schemeClr>
            </a:duotone>
          </a:blip>
          <a:stretch/>
        </a:blipFill>
        <a:ln>
          <a:noFill/>
        </a:ln>
        <a:effectLst>
          <a:outerShdw blurRad="63500" sx="101000" sy="101000" algn="ctr" rotWithShape="0">
            <a:srgbClr val="000000">
              <a:alpha val="40000"/>
            </a:srgbClr>
          </a:outerShdw>
        </a:effectLst>
        <a:scene3d>
          <a:camera prst="perspectiveFront" fov="3000000"/>
          <a:lightRig rig="threePt" dir="tl"/>
        </a:scene3d>
        <a:sp3d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D0C77B-B1E9-8B4E-959A-6099078121DD}">
      <dsp:nvSpPr>
        <dsp:cNvPr id="0" name=""/>
        <dsp:cNvSpPr/>
      </dsp:nvSpPr>
      <dsp:spPr>
        <a:xfrm>
          <a:off x="5142520" y="45731"/>
          <a:ext cx="2202461" cy="176196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atMod val="135000"/>
                <a:lumMod val="80000"/>
              </a:schemeClr>
              <a:schemeClr val="accent1">
                <a:hueOff val="0"/>
                <a:satOff val="0"/>
                <a:lumOff val="0"/>
                <a:alphaOff val="0"/>
                <a:satMod val="250000"/>
                <a:lumMod val="150000"/>
              </a:schemeClr>
            </a:duotone>
          </a:blip>
          <a:stretch/>
        </a:blipFill>
        <a:ln>
          <a:noFill/>
        </a:ln>
        <a:effectLst>
          <a:outerShdw blurRad="63500" sx="101000" sy="101000" algn="ctr" rotWithShape="0">
            <a:srgbClr val="000000">
              <a:alpha val="40000"/>
            </a:srgbClr>
          </a:outerShdw>
        </a:effectLst>
        <a:scene3d>
          <a:camera prst="perspectiveFront" fov="3000000"/>
          <a:lightRig rig="threePt" dir="tl"/>
        </a:scene3d>
        <a:sp3d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675" tIns="66675" rIns="66675" bIns="6667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Professors</a:t>
          </a:r>
        </a:p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Interests</a:t>
          </a:r>
          <a:endParaRPr lang="en-US" sz="3500" kern="1200" dirty="0"/>
        </a:p>
      </dsp:txBody>
      <dsp:txXfrm>
        <a:off x="5194126" y="97337"/>
        <a:ext cx="2099249" cy="1658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AA2294-1132-45F7-8A3D-496A5847DFC7}" type="datetimeFigureOut">
              <a:rPr lang="en-US" smtClean="0"/>
              <a:t>8/27/15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58171-746B-40DB-85DA-1731462911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974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3950"/>
            <a:ext cx="7342188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7342188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3741" y="6122894"/>
            <a:ext cx="2133600" cy="259317"/>
          </a:xfrm>
        </p:spPr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2894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91000" y="6122894"/>
            <a:ext cx="762000" cy="271463"/>
          </a:xfrm>
        </p:spPr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694329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672323"/>
            <a:ext cx="3008313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352892" y="310123"/>
            <a:ext cx="3398837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691640"/>
            <a:ext cx="3008376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38559" y="612775"/>
            <a:ext cx="41148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2670048"/>
            <a:ext cx="3008376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1" y="4287819"/>
            <a:ext cx="8021977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6347" y="331694"/>
            <a:ext cx="8421624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1" y="5271247"/>
            <a:ext cx="8021977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399" y="609600"/>
            <a:ext cx="1416423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2" y="609600"/>
            <a:ext cx="6279777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1371600"/>
            <a:ext cx="7345362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3" y="3134566"/>
            <a:ext cx="7345362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01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5539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5539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169892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147888"/>
            <a:ext cx="3008313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2" y="2133601"/>
            <a:ext cx="734536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" y="6371591"/>
            <a:ext cx="21336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BD3C429E-0116-884E-8ECD-F3F978F428F0}" type="datetimeFigureOut">
              <a:rPr lang="en-US" smtClean="0"/>
              <a:t>8/27/15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8840" y="6371591"/>
            <a:ext cx="28956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7C6D8CF0-F232-1144-B77A-6A0C339F4CC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  <p:sldLayoutId id="2147483835" r:id="rId12"/>
    <p:sldLayoutId id="2147483836" r:id="rId13"/>
    <p:sldLayoutId id="2147483837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Research Opportunities</a:t>
            </a:r>
            <a:br>
              <a:rPr lang="en-US" dirty="0" smtClean="0"/>
            </a:br>
            <a:r>
              <a:rPr lang="en-US" dirty="0" smtClean="0"/>
              <a:t>at  Trinity College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Student’s </a:t>
            </a:r>
            <a:r>
              <a:rPr lang="en-US" dirty="0" smtClean="0"/>
              <a:t>Perspective</a:t>
            </a:r>
          </a:p>
          <a:p>
            <a:endParaRPr lang="en-US" dirty="0"/>
          </a:p>
          <a:p>
            <a:r>
              <a:rPr lang="en-US" dirty="0" smtClean="0"/>
              <a:t>Jen </a:t>
            </a:r>
            <a:r>
              <a:rPr lang="en-US" dirty="0" err="1" smtClean="0"/>
              <a:t>Schackner</a:t>
            </a:r>
            <a:endParaRPr lang="en-US" dirty="0" smtClean="0"/>
          </a:p>
          <a:p>
            <a:r>
              <a:rPr lang="en-US" smtClean="0"/>
              <a:t>Trinity College IDP ‘15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645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Internships for Credit</a:t>
            </a:r>
            <a:endParaRPr lang="en-US" dirty="0"/>
          </a:p>
        </p:txBody>
      </p:sp>
      <p:pic>
        <p:nvPicPr>
          <p:cNvPr id="3074" name="Picture 2" descr="https://encrypted-tbn0.gstatic.com/images?q=tbn:ANd9GcTtxwWLlKtO-rub7PhmMyROQJT2Ouc87JdN0srq5uyXweBlrFa0dQ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3" y="3103403"/>
            <a:ext cx="25146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www.asylumprojects.org/images/5/5e/Io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773" y="2402014"/>
            <a:ext cx="3672681" cy="274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6257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Collaborating with Professors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558561"/>
              </p:ext>
            </p:extLst>
          </p:nvPr>
        </p:nvGraphicFramePr>
        <p:xfrm>
          <a:off x="915413" y="2103002"/>
          <a:ext cx="7345363" cy="3931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8675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Summer Research Symposium</a:t>
            </a:r>
            <a:endParaRPr lang="en-US" dirty="0"/>
          </a:p>
        </p:txBody>
      </p:sp>
      <p:pic>
        <p:nvPicPr>
          <p:cNvPr id="4" name="Content Placeholder 3" descr="Posterpic2014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11" b="14311"/>
          <a:stretch>
            <a:fillRect/>
          </a:stretch>
        </p:blipFill>
        <p:spPr>
          <a:xfrm>
            <a:off x="900112" y="2133601"/>
            <a:ext cx="7345363" cy="3931920"/>
          </a:xfrm>
        </p:spPr>
      </p:pic>
    </p:spTree>
    <p:extLst>
      <p:ext uri="{BB962C8B-B14F-4D97-AF65-F5344CB8AC3E}">
        <p14:creationId xmlns:p14="http://schemas.microsoft.com/office/powerpoint/2010/main" val="1369169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 </a:t>
            </a:r>
            <a:r>
              <a:rPr lang="en-US" dirty="0" smtClean="0"/>
              <a:t>Research </a:t>
            </a:r>
            <a:r>
              <a:rPr lang="en-US" dirty="0" smtClean="0"/>
              <a:t>Fellows</a:t>
            </a:r>
            <a:endParaRPr lang="en-US" dirty="0"/>
          </a:p>
        </p:txBody>
      </p:sp>
      <p:pic>
        <p:nvPicPr>
          <p:cNvPr id="2052" name="Picture 4" descr="http://commons.trincoll.edu/cli-research/files/2014/09/IMG_518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887" y="2215155"/>
            <a:ext cx="5073814" cy="338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464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Senior Thesis</a:t>
            </a:r>
            <a:endParaRPr lang="en-US" dirty="0"/>
          </a:p>
        </p:txBody>
      </p:sp>
      <p:pic>
        <p:nvPicPr>
          <p:cNvPr id="1026" name="Picture 2" descr="http://www.trincoll.edu/NewsEvents/NewsArticles/PublishingImages/400pxCLIEven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794" y="2062639"/>
            <a:ext cx="5080000" cy="359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085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has this enhanced my education?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Presentation Skills</a:t>
            </a:r>
          </a:p>
          <a:p>
            <a:r>
              <a:rPr lang="en-US" dirty="0" smtClean="0"/>
              <a:t>Relationships with Trinity Faculty &amp; Students</a:t>
            </a:r>
          </a:p>
          <a:p>
            <a:r>
              <a:rPr lang="en-US" dirty="0" smtClean="0"/>
              <a:t>Educational Interests &amp; Future Career Directions</a:t>
            </a:r>
          </a:p>
          <a:p>
            <a:r>
              <a:rPr lang="en-US" dirty="0" smtClean="0"/>
              <a:t>*Allowed me to engage in topics I find important and meaningful*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677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Info: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j</a:t>
            </a:r>
            <a:r>
              <a:rPr lang="en-US" dirty="0" smtClean="0"/>
              <a:t>ennifer.schackner@trincoll.edu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841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apital">
  <a:themeElements>
    <a:clrScheme name="Capital">
      <a:dk1>
        <a:srgbClr val="000000"/>
      </a:dk1>
      <a:lt1>
        <a:srgbClr val="FFFFFF"/>
      </a:lt1>
      <a:dk2>
        <a:srgbClr val="6F6D5D"/>
      </a:dk2>
      <a:lt2>
        <a:srgbClr val="7C8F97"/>
      </a:lt2>
      <a:accent1>
        <a:srgbClr val="4B5A60"/>
      </a:accent1>
      <a:accent2>
        <a:srgbClr val="9C5238"/>
      </a:accent2>
      <a:accent3>
        <a:srgbClr val="504539"/>
      </a:accent3>
      <a:accent4>
        <a:srgbClr val="C1AD79"/>
      </a:accent4>
      <a:accent5>
        <a:srgbClr val="667559"/>
      </a:accent5>
      <a:accent6>
        <a:srgbClr val="BAD6AD"/>
      </a:accent6>
      <a:hlink>
        <a:srgbClr val="524A82"/>
      </a:hlink>
      <a:folHlink>
        <a:srgbClr val="8F9954"/>
      </a:folHlink>
    </a:clrScheme>
    <a:fontScheme name="Capital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121</TotalTime>
  <Words>72</Words>
  <Application>Microsoft Macintosh PowerPoint</Application>
  <PresentationFormat>On-screen Show (4:3)</PresentationFormat>
  <Paragraphs>22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Capital</vt:lpstr>
      <vt:lpstr>Research Opportunities at  Trinity College</vt:lpstr>
      <vt:lpstr>Internships for Credit</vt:lpstr>
      <vt:lpstr>Collaborating with Professors</vt:lpstr>
      <vt:lpstr>Summer Research Symposium</vt:lpstr>
      <vt:lpstr>CLI Research Fellows</vt:lpstr>
      <vt:lpstr>Senior Thesis</vt:lpstr>
      <vt:lpstr>How has this enhanced my education?</vt:lpstr>
      <vt:lpstr>Contact Info: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Knowledge Collaboratively</dc:title>
  <dc:creator>Jennifer Schackner</dc:creator>
  <cp:lastModifiedBy>Jack Dougherty</cp:lastModifiedBy>
  <cp:revision>8</cp:revision>
  <cp:lastPrinted>2015-08-27T13:50:05Z</cp:lastPrinted>
  <dcterms:created xsi:type="dcterms:W3CDTF">2015-01-14T14:30:46Z</dcterms:created>
  <dcterms:modified xsi:type="dcterms:W3CDTF">2015-08-27T16:15:52Z</dcterms:modified>
</cp:coreProperties>
</file>

<file path=docProps/thumbnail.jpeg>
</file>